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PT Sans Narrow"/>
      <p:regular r:id="rId32"/>
      <p:bold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TSansNarrow-bold.fntdata"/><Relationship Id="rId10" Type="http://schemas.openxmlformats.org/officeDocument/2006/relationships/slide" Target="slides/slide5.xml"/><Relationship Id="rId32" Type="http://schemas.openxmlformats.org/officeDocument/2006/relationships/font" Target="fonts/PTSansNarrow-regular.fntdata"/><Relationship Id="rId13" Type="http://schemas.openxmlformats.org/officeDocument/2006/relationships/slide" Target="slides/slide8.xml"/><Relationship Id="rId35" Type="http://schemas.openxmlformats.org/officeDocument/2006/relationships/font" Target="fonts/OpenSans-bold.fntdata"/><Relationship Id="rId12" Type="http://schemas.openxmlformats.org/officeDocument/2006/relationships/slide" Target="slides/slide7.xml"/><Relationship Id="rId34" Type="http://schemas.openxmlformats.org/officeDocument/2006/relationships/font" Target="fonts/OpenSans-regular.fntdata"/><Relationship Id="rId15" Type="http://schemas.openxmlformats.org/officeDocument/2006/relationships/slide" Target="slides/slide10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9.xml"/><Relationship Id="rId36" Type="http://schemas.openxmlformats.org/officeDocument/2006/relationships/font" Target="fonts/Open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a842da730e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a842da730e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a842da730e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a842da730e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a82c176230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a82c176230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a82c176230_0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a82c176230_0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a8328718a6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a8328718a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a8328718a6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a8328718a6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a8328718a6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a8328718a6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a8328718a6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a8328718a6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a8328718a6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a8328718a6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a8269994b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a8269994b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ed7907dc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ed7907dc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a8269994b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a8269994b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a8269994b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a8269994b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a8269994b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a8269994b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a82c176230_0_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a82c176230_0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a82c176230_0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a82c176230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a82c176230_0_6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a82c176230_0_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a82c176230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a82c176230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ed7907dc0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ed7907dc0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86838a7ca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86838a7ca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a86838a7ca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a86838a7ca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a86838a7ca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a86838a7ca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a82c17623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a82c17623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a842da730e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a842da730e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a842da730e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a842da730e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16.png"/><Relationship Id="rId5" Type="http://schemas.openxmlformats.org/officeDocument/2006/relationships/image" Target="../media/image11.png"/><Relationship Id="rId6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Relationship Id="rId4" Type="http://schemas.openxmlformats.org/officeDocument/2006/relationships/image" Target="../media/image3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Relationship Id="rId4" Type="http://schemas.openxmlformats.org/officeDocument/2006/relationships/image" Target="../media/image3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Relationship Id="rId4" Type="http://schemas.openxmlformats.org/officeDocument/2006/relationships/image" Target="../media/image3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2.png"/><Relationship Id="rId4" Type="http://schemas.openxmlformats.org/officeDocument/2006/relationships/image" Target="../media/image37.png"/><Relationship Id="rId5" Type="http://schemas.openxmlformats.org/officeDocument/2006/relationships/image" Target="../media/image30.png"/><Relationship Id="rId6" Type="http://schemas.openxmlformats.org/officeDocument/2006/relationships/image" Target="../media/image3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9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3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2194175" y="1253825"/>
            <a:ext cx="4765800" cy="25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История развития общенациональных ценностей в России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Западники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•Россия должна идти с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   западной Европой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•Петр 1 – молодец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•Отмена крепостного права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•Конституционная монархия,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   как в Англии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576" y="716800"/>
            <a:ext cx="3714400" cy="370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Итоги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•Больше свобод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•Ценности поменялись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Трансформация ценностей во время становления СССР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311700" y="1266325"/>
            <a:ext cx="42603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</a:t>
            </a:r>
            <a:r>
              <a:rPr lang="ru"/>
              <a:t> нам пришёл человек…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…Владимир Ильич Ленин.</a:t>
            </a:r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8750" y="1266325"/>
            <a:ext cx="2787300" cy="364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Ценности, которые принёс СССР</a:t>
            </a:r>
            <a:endParaRPr/>
          </a:p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4572000" y="1284825"/>
            <a:ext cx="42603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1. Коммунизм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2. Пролетариат и классовая борьба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3. Индустриализация и коллективизация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4. Международная солидарность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900" y="1284825"/>
            <a:ext cx="4267200" cy="2140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Были и люди несогласные с новой властью</a:t>
            </a:r>
            <a:endParaRPr/>
          </a:p>
        </p:txBody>
      </p:sp>
      <p:pic>
        <p:nvPicPr>
          <p:cNvPr id="154" name="Google Shape;1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713" y="2222175"/>
            <a:ext cx="2316625" cy="157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9750" y="1765351"/>
            <a:ext cx="1792550" cy="250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3962" y="1755200"/>
            <a:ext cx="2004154" cy="253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1745047"/>
            <a:ext cx="1792550" cy="25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6"/>
          <p:cNvSpPr txBox="1"/>
          <p:nvPr/>
        </p:nvSpPr>
        <p:spPr>
          <a:xfrm>
            <a:off x="311700" y="4275300"/>
            <a:ext cx="179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Цветаева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" name="Google Shape;159;p26"/>
          <p:cNvSpPr txBox="1"/>
          <p:nvPr/>
        </p:nvSpPr>
        <p:spPr>
          <a:xfrm>
            <a:off x="2305775" y="4275300"/>
            <a:ext cx="231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Бродский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823950" y="4275300"/>
            <a:ext cx="2004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Набоков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7039750" y="4275300"/>
            <a:ext cx="124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Бунин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Основные ценности людей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1. Атеизм и отмена церкви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2. Правитель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3. Семья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4. Национализм и дружба народов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5. Искусство и образование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6. Личность</a:t>
            </a:r>
            <a:endParaRPr/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5675" y="311050"/>
            <a:ext cx="1522050" cy="2238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1075" y="288663"/>
            <a:ext cx="1522062" cy="2283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1074" y="2628650"/>
            <a:ext cx="3426651" cy="228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Влияние Великой Отечественной войны</a:t>
            </a:r>
            <a:endParaRPr/>
          </a:p>
        </p:txBody>
      </p:sp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4572000" y="1266325"/>
            <a:ext cx="42603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</a:t>
            </a:r>
            <a:r>
              <a:rPr lang="ru"/>
              <a:t>оллективизм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Солидарность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Труд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Патриотизм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Любовь к Родине</a:t>
            </a:r>
            <a:endParaRPr/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25"/>
            <a:ext cx="2987550" cy="197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6924" y="2701275"/>
            <a:ext cx="2561976" cy="208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311700" y="445025"/>
            <a:ext cx="43971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Вывод</a:t>
            </a:r>
            <a:endParaRPr/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311700" y="1266325"/>
            <a:ext cx="42603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С</a:t>
            </a:r>
            <a:r>
              <a:rPr lang="ru"/>
              <a:t>емья, трудолюбие и дружба народов - важные ценности советского человека.</a:t>
            </a:r>
            <a:endParaRPr/>
          </a:p>
        </p:txBody>
      </p:sp>
      <p:pic>
        <p:nvPicPr>
          <p:cNvPr id="185" name="Google Shape;18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625" y="2571750"/>
            <a:ext cx="3712451" cy="2075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372" y="329508"/>
            <a:ext cx="3346675" cy="448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Ценности в СССР во вторую половину XX века.</a:t>
            </a:r>
            <a:endParaRPr/>
          </a:p>
        </p:txBody>
      </p:sp>
      <p:pic>
        <p:nvPicPr>
          <p:cNvPr id="192" name="Google Shape;1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5725" y="1280200"/>
            <a:ext cx="3696576" cy="246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4750" y="1222850"/>
            <a:ext cx="3110851" cy="25227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 txBox="1"/>
          <p:nvPr/>
        </p:nvSpPr>
        <p:spPr>
          <a:xfrm>
            <a:off x="2334300" y="4242200"/>
            <a:ext cx="447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Хрущёвская оттепель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311700" y="173075"/>
            <a:ext cx="8520600" cy="11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изменилось в советском искусстве и советской культуре?</a:t>
            </a:r>
            <a:endParaRPr/>
          </a:p>
        </p:txBody>
      </p: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5325" y="1289675"/>
            <a:ext cx="2815601" cy="309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200" y="1289675"/>
            <a:ext cx="2206010" cy="354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1"/>
          <p:cNvSpPr txBox="1"/>
          <p:nvPr/>
        </p:nvSpPr>
        <p:spPr>
          <a:xfrm>
            <a:off x="3791600" y="2167750"/>
            <a:ext cx="1274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2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=&gt;</a:t>
            </a:r>
            <a:endParaRPr b="1" sz="32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03" name="Google Shape;203;p31"/>
          <p:cNvSpPr txBox="1"/>
          <p:nvPr/>
        </p:nvSpPr>
        <p:spPr>
          <a:xfrm>
            <a:off x="5678200" y="4500000"/>
            <a:ext cx="3311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Юрий Пименов “Свадьба на завтрашней улице”</a:t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Введение</a:t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381525" y="1266325"/>
            <a:ext cx="53184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highlight>
                  <a:srgbClr val="FFFFFF"/>
                </a:highlight>
              </a:rPr>
              <a:t>«У всех народов было два основных этапа в развитии:  в первом  (юности) преобладали «чувства», во втором (зрелости) – «мысли»»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i="1" lang="ru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С.М. Соловьев</a:t>
            </a:r>
            <a:endParaRPr i="1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22" y="1266324"/>
            <a:ext cx="2678087" cy="3302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175" y="1725775"/>
            <a:ext cx="2263950" cy="323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9575" y="62175"/>
            <a:ext cx="3771100" cy="280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34375" y="3073751"/>
            <a:ext cx="3075736" cy="1886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5300" y="3073751"/>
            <a:ext cx="2875380" cy="188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 txBox="1"/>
          <p:nvPr>
            <p:ph type="title"/>
          </p:nvPr>
        </p:nvSpPr>
        <p:spPr>
          <a:xfrm>
            <a:off x="311700" y="134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Эпоха застоя</a:t>
            </a:r>
            <a:endParaRPr/>
          </a:p>
        </p:txBody>
      </p:sp>
      <p:pic>
        <p:nvPicPr>
          <p:cNvPr id="217" name="Google Shape;2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50" y="841625"/>
            <a:ext cx="3022746" cy="368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6400" y="841625"/>
            <a:ext cx="4915034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311700" y="142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Гласность и перестройка.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896025"/>
            <a:ext cx="2548852" cy="3686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3026" y="3231528"/>
            <a:ext cx="2829825" cy="135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6615" y="896025"/>
            <a:ext cx="3110761" cy="2077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83451" y="896025"/>
            <a:ext cx="2711824" cy="2983006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4"/>
          <p:cNvSpPr txBox="1"/>
          <p:nvPr/>
        </p:nvSpPr>
        <p:spPr>
          <a:xfrm>
            <a:off x="6244600" y="3993600"/>
            <a:ext cx="282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Академик А. Д. Сахаров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idx="1" type="body"/>
          </p:nvPr>
        </p:nvSpPr>
        <p:spPr>
          <a:xfrm>
            <a:off x="311700" y="1266175"/>
            <a:ext cx="28584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Факторы: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Исчезновение государственной </a:t>
            </a:r>
            <a:r>
              <a:rPr lang="ru"/>
              <a:t>идеологии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Проблемы государственной социальной политики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Абсолютная свобода слова</a:t>
            </a:r>
            <a:endParaRPr/>
          </a:p>
        </p:txBody>
      </p:sp>
      <p:sp>
        <p:nvSpPr>
          <p:cNvPr id="234" name="Google Shape;234;p3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Проблемы </a:t>
            </a:r>
            <a:r>
              <a:rPr lang="ru"/>
              <a:t>идентификации</a:t>
            </a:r>
            <a:r>
              <a:rPr lang="ru"/>
              <a:t> (1991-2000е)</a:t>
            </a:r>
            <a:endParaRPr/>
          </a:p>
        </p:txBody>
      </p:sp>
      <p:pic>
        <p:nvPicPr>
          <p:cNvPr id="236" name="Google Shape;23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2525" y="1266175"/>
            <a:ext cx="5871475" cy="330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Тёмная сторона</a:t>
            </a:r>
            <a:endParaRPr/>
          </a:p>
        </p:txBody>
      </p:sp>
      <p:sp>
        <p:nvSpPr>
          <p:cNvPr id="242" name="Google Shape;242;p36"/>
          <p:cNvSpPr txBox="1"/>
          <p:nvPr>
            <p:ph idx="1" type="body"/>
          </p:nvPr>
        </p:nvSpPr>
        <p:spPr>
          <a:xfrm>
            <a:off x="311700" y="1266175"/>
            <a:ext cx="2865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Одним из последствий неудачной политики государства во многих сферах ста рекордный уровень преступность и маргинализация общества.</a:t>
            </a:r>
            <a:endParaRPr/>
          </a:p>
        </p:txBody>
      </p:sp>
      <p:sp>
        <p:nvSpPr>
          <p:cNvPr id="243" name="Google Shape;243;p36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063" y="1266175"/>
            <a:ext cx="5862765" cy="330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Итоги эпохи</a:t>
            </a:r>
            <a:endParaRPr/>
          </a:p>
        </p:txBody>
      </p:sp>
      <p:sp>
        <p:nvSpPr>
          <p:cNvPr id="250" name="Google Shape;250;p37"/>
          <p:cNvSpPr txBox="1"/>
          <p:nvPr>
            <p:ph idx="1" type="body"/>
          </p:nvPr>
        </p:nvSpPr>
        <p:spPr>
          <a:xfrm>
            <a:off x="311700" y="1266175"/>
            <a:ext cx="31791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Опыт лучший учитель, и его было в достатке в это время. Многое пришлось доработать и изменить чтобы всё вошло в колею устойчивого роста, но в конце-концов такова “Юность” и опыт ее неизбежный спутник.</a:t>
            </a:r>
            <a:endParaRPr/>
          </a:p>
        </p:txBody>
      </p:sp>
      <p:sp>
        <p:nvSpPr>
          <p:cNvPr id="251" name="Google Shape;251;p37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441" y="1266175"/>
            <a:ext cx="5761260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Итоги</a:t>
            </a:r>
            <a:endParaRPr/>
          </a:p>
        </p:txBody>
      </p:sp>
      <p:sp>
        <p:nvSpPr>
          <p:cNvPr id="258" name="Google Shape;258;p38"/>
          <p:cNvSpPr txBox="1"/>
          <p:nvPr>
            <p:ph idx="1" type="body"/>
          </p:nvPr>
        </p:nvSpPr>
        <p:spPr>
          <a:xfrm>
            <a:off x="608575" y="1809225"/>
            <a:ext cx="3646200" cy="9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Патриотизм</a:t>
            </a:r>
            <a:endParaRPr sz="1800"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Труд</a:t>
            </a:r>
            <a:endParaRPr sz="1800"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Единство и коллективизм</a:t>
            </a:r>
            <a:endParaRPr sz="1800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59" name="Google Shape;259;p38"/>
          <p:cNvSpPr txBox="1"/>
          <p:nvPr/>
        </p:nvSpPr>
        <p:spPr>
          <a:xfrm>
            <a:off x="4839150" y="1709725"/>
            <a:ext cx="3404400" cy="10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ru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Религия и вера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ru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Образование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ru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Культура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38"/>
          <p:cNvSpPr txBox="1"/>
          <p:nvPr/>
        </p:nvSpPr>
        <p:spPr>
          <a:xfrm>
            <a:off x="311700" y="1251913"/>
            <a:ext cx="81147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E69138"/>
                </a:solidFill>
                <a:latin typeface="Open Sans"/>
                <a:ea typeface="Open Sans"/>
                <a:cs typeface="Open Sans"/>
                <a:sym typeface="Open Sans"/>
              </a:rPr>
              <a:t>Наиболее значимые общенациональные ценности:</a:t>
            </a:r>
            <a:endParaRPr b="1" sz="1800">
              <a:solidFill>
                <a:srgbClr val="E6913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61" name="Google Shape;261;p38"/>
          <p:cNvCxnSpPr/>
          <p:nvPr/>
        </p:nvCxnSpPr>
        <p:spPr>
          <a:xfrm>
            <a:off x="1395300" y="2763475"/>
            <a:ext cx="6353400" cy="2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2" name="Google Shape;262;p38"/>
          <p:cNvSpPr txBox="1"/>
          <p:nvPr/>
        </p:nvSpPr>
        <p:spPr>
          <a:xfrm>
            <a:off x="679650" y="2961400"/>
            <a:ext cx="7784700" cy="17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❖"/>
            </a:pPr>
            <a:r>
              <a:rPr lang="ru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В истории народов в России действительно </a:t>
            </a:r>
            <a:r>
              <a:rPr lang="ru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можно выделить этапы юности и зрелости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❖"/>
            </a:pPr>
            <a:r>
              <a:rPr lang="ru" sz="1800">
                <a:solidFill>
                  <a:srgbClr val="666666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«Чувства» и «мысли» не исключают друг друга</a:t>
            </a:r>
            <a:endParaRPr sz="1800">
              <a:solidFill>
                <a:srgbClr val="666666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Open Sans"/>
              <a:buChar char="❖"/>
            </a:pPr>
            <a:r>
              <a:rPr lang="ru" sz="1800">
                <a:solidFill>
                  <a:srgbClr val="666666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Этапы связаны и не перестают существовать с наступлением другого</a:t>
            </a:r>
            <a:endParaRPr sz="1800">
              <a:solidFill>
                <a:srgbClr val="666666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Цели и задачи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107175"/>
            <a:ext cx="8520600" cy="34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900"/>
              <a:t>Цель: </a:t>
            </a:r>
            <a:r>
              <a:rPr lang="ru">
                <a:solidFill>
                  <a:srgbClr val="000000"/>
                </a:solidFill>
              </a:rPr>
              <a:t>Найти подтверждение, опровержение или дополнение к данному высказыванию С.М.Соловьева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900"/>
              <a:t>Задачи</a:t>
            </a:r>
            <a:r>
              <a:rPr b="1" lang="ru" sz="1900"/>
              <a:t>:</a:t>
            </a:r>
            <a:endParaRPr b="1" sz="19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900"/>
              <a:t>1.</a:t>
            </a:r>
            <a:r>
              <a:rPr lang="ru">
                <a:solidFill>
                  <a:srgbClr val="000000"/>
                </a:solidFill>
              </a:rPr>
              <a:t>Изучить историю изменений общенациональных ценностей на протяжении разных периодов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 sz="1900"/>
              <a:t>2. </a:t>
            </a:r>
            <a:r>
              <a:rPr lang="ru">
                <a:solidFill>
                  <a:srgbClr val="000000"/>
                </a:solidFill>
              </a:rPr>
              <a:t>Проанализировать ключевые события, культуры и религии, которые повлияли на формирование общенациональных ценностей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Древняя Русь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266325"/>
            <a:ext cx="36270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Ключевое событие - крещение Руси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Не индивидуальное спасение души, а спасение всего человечества, служение на благо общества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8375" y="497725"/>
            <a:ext cx="4773924" cy="358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Правление Иоанна I Калиты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266325"/>
            <a:ext cx="4093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Безопасность и единство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Православие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Вера в Великого князя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0600" y="1266325"/>
            <a:ext cx="4433699" cy="295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Правление Ивана IV Грозного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266325"/>
            <a:ext cx="47340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Экспансия чужих земель и исследование новых, расширение границ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Царь - воплощение Бога на земле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9450" y="728613"/>
            <a:ext cx="2914362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Национальные ценности в Российской Империи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•Православие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•Семейные ценности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•Традиции предков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•Больше свобод.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5000" y="1152425"/>
            <a:ext cx="3416600" cy="341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Ценности дворян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•Традиционные ценности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•Наука, духовное просвещение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•Вестернизация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•Переход к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традиционным ценностям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•Православие, Самодержавие,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Народность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•Больше свобод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3700" y="1537600"/>
            <a:ext cx="4156850" cy="2760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Славянофилы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•Особый путь России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•Отмена крепостного права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•Петр 1 все испортил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•Монархия с земским собором,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   куда будут все обращаться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5900" y="0"/>
            <a:ext cx="37719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